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73" r:id="rId3"/>
    <p:sldId id="327" r:id="rId4"/>
    <p:sldId id="302" r:id="rId5"/>
    <p:sldId id="329" r:id="rId6"/>
    <p:sldId id="330" r:id="rId7"/>
    <p:sldId id="333" r:id="rId8"/>
    <p:sldId id="334" r:id="rId9"/>
    <p:sldId id="310" r:id="rId10"/>
    <p:sldId id="321" r:id="rId11"/>
    <p:sldId id="331" r:id="rId12"/>
    <p:sldId id="335" r:id="rId13"/>
    <p:sldId id="336" r:id="rId14"/>
    <p:sldId id="328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87B"/>
    <a:srgbClr val="18987F"/>
    <a:srgbClr val="2FC578"/>
    <a:srgbClr val="1F4D7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168484-831B-4645-9618-517B3A4AE9B6}" v="50" dt="2022-10-22T20:39:11.936"/>
    <p1510:client id="{E613A949-B0C2-450E-9965-D6EE5DC64FF0}" v="55" dt="2022-10-21T23:06:43.720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1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4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pt-BR" smtClean="0"/>
              <a:t>22/10/2022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pt-BR" smtClean="0"/>
              <a:t>22/10/2022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</a:t>
            </a:r>
            <a:r>
              <a:rPr lang="pt-BR" noProof="0" dirty="0"/>
              <a:t>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/>
          <p:cNvSpPr/>
          <p:nvPr/>
        </p:nvSpPr>
        <p:spPr>
          <a:xfrm>
            <a:off x="2832533" y="820273"/>
            <a:ext cx="9359467" cy="2971800"/>
          </a:xfrm>
          <a:prstGeom prst="rect">
            <a:avLst/>
          </a:prstGeom>
          <a:solidFill>
            <a:srgbClr val="18987F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3906247"/>
            <a:ext cx="9359467" cy="1033272"/>
          </a:xfrm>
          <a:prstGeom prst="rect">
            <a:avLst/>
          </a:prstGeom>
          <a:solidFill>
            <a:srgbClr val="1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1392515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Título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3987332"/>
            <a:ext cx="8500062" cy="865321"/>
          </a:xfrm>
          <a:noFill/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3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016188"/>
          </a:xfrm>
        </p:spPr>
        <p:txBody>
          <a:bodyPr>
            <a:normAutofit/>
          </a:bodyPr>
          <a:lstStyle>
            <a:lvl1pPr>
              <a:defRPr sz="22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4016188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2FC578"/>
          </a:solidFill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502152" y="1"/>
            <a:ext cx="7315200" cy="4007223"/>
          </a:xfrm>
          <a:prstGeom prst="rect">
            <a:avLst/>
          </a:prstGeom>
          <a:solidFill>
            <a:schemeClr val="bg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058862"/>
            <a:ext cx="7315200" cy="1719072"/>
          </a:xfrm>
          <a:prstGeom prst="rect">
            <a:avLst/>
          </a:prstGeom>
          <a:solidFill>
            <a:srgbClr val="2FC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61020" y="329174"/>
            <a:ext cx="6597464" cy="3516686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186053"/>
            <a:ext cx="6597465" cy="1500187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0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3095708" y="254308"/>
            <a:ext cx="909629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solidFill>
            <a:srgbClr val="2FC578">
              <a:alpha val="63137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  <a:p>
            <a:pPr lvl="5"/>
            <a:r>
              <a:rPr lang="pt-BR" dirty="0"/>
              <a:t>sexto</a:t>
            </a:r>
          </a:p>
          <a:p>
            <a:pPr lvl="6"/>
            <a:r>
              <a:rPr lang="pt-BR" dirty="0"/>
              <a:t>sétimo</a:t>
            </a:r>
          </a:p>
          <a:p>
            <a:pPr lvl="7"/>
            <a:r>
              <a:rPr lang="pt-BR" dirty="0"/>
              <a:t>oitavo</a:t>
            </a:r>
          </a:p>
          <a:p>
            <a:pPr lvl="8"/>
            <a:r>
              <a:rPr lang="pt-BR" dirty="0"/>
              <a:t>nono</a:t>
            </a:r>
          </a:p>
        </p:txBody>
      </p:sp>
      <p:sp>
        <p:nvSpPr>
          <p:cNvPr id="10" name="Espaço Reservado para Data 10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/>
          <a:lstStyle/>
          <a:p>
            <a:fld id="{2CCFE9AC-F15C-4FA0-A6F1-298829FA691D}" type="datetimeFigureOut">
              <a:rPr lang="pt-BR" smtClean="0"/>
              <a:t>22/10/2022</a:t>
            </a:fld>
            <a:endParaRPr lang="pt-BR" dirty="0"/>
          </a:p>
        </p:txBody>
      </p:sp>
      <p:sp>
        <p:nvSpPr>
          <p:cNvPr id="11" name="Espaço Reservado para Rodapé 11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2" name="Espaço Reservado para Número de Slide 12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D266BE7-899D-4075-917F-DBDE33B6B69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5" r:id="rId9"/>
    <p:sldLayoutId id="2147483658" r:id="rId10"/>
    <p:sldLayoutId id="2147483661" r:id="rId11"/>
    <p:sldLayoutId id="2147483656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udiobonel/visualizacao-de-dados-fbuni2022.2/blob/main/Aula01/VisualizacaoDados.pbix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275021" y="5651244"/>
            <a:ext cx="6346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/>
              <a:t>Visualização de Dados e Dashboards</a:t>
            </a:r>
          </a:p>
        </p:txBody>
      </p:sp>
      <p:sp>
        <p:nvSpPr>
          <p:cNvPr id="3" name="Retângulo 2"/>
          <p:cNvSpPr/>
          <p:nvPr/>
        </p:nvSpPr>
        <p:spPr>
          <a:xfrm>
            <a:off x="7664274" y="460076"/>
            <a:ext cx="41083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dirty="0">
                <a:solidFill>
                  <a:schemeClr val="bg2"/>
                </a:solidFill>
              </a:rPr>
              <a:t>Professor(a):</a:t>
            </a:r>
          </a:p>
          <a:p>
            <a:pPr algn="r"/>
            <a:r>
              <a:rPr lang="pt-BR" sz="2400" b="1" dirty="0">
                <a:solidFill>
                  <a:schemeClr val="bg2"/>
                </a:solidFill>
              </a:rPr>
              <a:t>Claudio Bonel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940406" y="6143255"/>
            <a:ext cx="26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ANO: 2022.2</a:t>
            </a:r>
          </a:p>
        </p:txBody>
      </p:sp>
    </p:spTree>
    <p:extLst>
      <p:ext uri="{BB962C8B-B14F-4D97-AF65-F5344CB8AC3E}">
        <p14:creationId xmlns:p14="http://schemas.microsoft.com/office/powerpoint/2010/main" val="9524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Foque a atenção – Manipulando a estatística</a:t>
            </a:r>
            <a:endParaRPr lang="pt-BR" b="1" dirty="0">
              <a:solidFill>
                <a:schemeClr val="bg2"/>
              </a:solidFill>
            </a:endParaRPr>
          </a:p>
        </p:txBody>
      </p:sp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B34AB6FA-F9E1-36F4-FAF1-B35A452A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04" y="1692851"/>
            <a:ext cx="4048991" cy="50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Foque a atenção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Espaço Reservado para Conteúdo 13"/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buNone/>
            </a:pPr>
            <a:endParaRPr lang="pt-BR" altLang="en-US" sz="4400" b="0" dirty="0"/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pt-BR" altLang="en-US" sz="4400" b="0" dirty="0"/>
              <a:t>Cenários aplicando foco</a:t>
            </a:r>
            <a:endParaRPr lang="en-US" altLang="en-US" sz="4400" b="0" dirty="0"/>
          </a:p>
        </p:txBody>
      </p:sp>
    </p:spTree>
    <p:extLst>
      <p:ext uri="{BB962C8B-B14F-4D97-AF65-F5344CB8AC3E}">
        <p14:creationId xmlns:p14="http://schemas.microsoft.com/office/powerpoint/2010/main" val="159645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5: Foco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O Delegado da Delegacia de roubos e furtos de automóveis te contratou para que você o apoiasse no desenvolvimento de um gráfico, onde fosse possível apresentar a taxa de recuperação de veículos e a quantidade de roubos e furtos de veículos, dando o devido destaque para taxa, no decorrer dos anos.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É importante chamar a atenção dos policiais, para o percentual de recuperação de veículos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A partir do exposto acima: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marL="342900" indent="-342900" algn="just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200" dirty="0">
                <a:latin typeface="Calibri Light" panose="020F0302020204030204" pitchFamily="34" charset="0"/>
              </a:rPr>
              <a:t>Desenvolva a visualizações de dados, aplicando as todas as técnicas vistas até o momento</a:t>
            </a:r>
          </a:p>
          <a:p>
            <a:pPr marL="514350" indent="-514350" algn="just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200" dirty="0">
                <a:latin typeface="Calibri Light" panose="020F0302020204030204" pitchFamily="34" charset="0"/>
              </a:rPr>
              <a:t>Dicas: 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Roubos e furtos de veículos: </a:t>
            </a:r>
            <a:r>
              <a:rPr lang="pt-BR" altLang="en-US" sz="2200" dirty="0" err="1">
                <a:latin typeface="Calibri Light" panose="020F0302020204030204" pitchFamily="34" charset="0"/>
              </a:rPr>
              <a:t>tbOcorrencias</a:t>
            </a:r>
            <a:r>
              <a:rPr lang="pt-BR" altLang="en-US" sz="2200" dirty="0">
                <a:latin typeface="Calibri Light" panose="020F0302020204030204" pitchFamily="34" charset="0"/>
              </a:rPr>
              <a:t>[</a:t>
            </a:r>
            <a:r>
              <a:rPr lang="pt-BR" altLang="en-US" sz="2200" dirty="0" err="1">
                <a:latin typeface="Calibri Light" panose="020F0302020204030204" pitchFamily="34" charset="0"/>
              </a:rPr>
              <a:t>Qtde</a:t>
            </a:r>
            <a:r>
              <a:rPr lang="pt-BR" altLang="en-US" sz="2200" dirty="0">
                <a:latin typeface="Calibri Light" panose="020F0302020204030204" pitchFamily="34" charset="0"/>
              </a:rPr>
              <a:t> Roubo + Furtos de veículos]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Taxa de recuperação de veículos: </a:t>
            </a:r>
            <a:r>
              <a:rPr lang="pt-BR" altLang="en-US" sz="2200" dirty="0" err="1">
                <a:latin typeface="Calibri Light" panose="020F0302020204030204" pitchFamily="34" charset="0"/>
              </a:rPr>
              <a:t>tbOcorrencias</a:t>
            </a:r>
            <a:r>
              <a:rPr lang="pt-BR" altLang="en-US" sz="2200" dirty="0">
                <a:latin typeface="Calibri Light" panose="020F0302020204030204" pitchFamily="34" charset="0"/>
              </a:rPr>
              <a:t>[</a:t>
            </a:r>
            <a:r>
              <a:rPr lang="pt-BR" altLang="en-US" sz="2200" dirty="0" err="1">
                <a:latin typeface="Calibri Light" panose="020F0302020204030204" pitchFamily="34" charset="0"/>
              </a:rPr>
              <a:t>Tx</a:t>
            </a:r>
            <a:r>
              <a:rPr lang="pt-BR" altLang="en-US" sz="2200" dirty="0">
                <a:latin typeface="Calibri Light" panose="020F0302020204030204" pitchFamily="34" charset="0"/>
              </a:rPr>
              <a:t> </a:t>
            </a:r>
            <a:r>
              <a:rPr lang="pt-BR" altLang="en-US" sz="2200" dirty="0" err="1">
                <a:latin typeface="Calibri Light" panose="020F0302020204030204" pitchFamily="34" charset="0"/>
              </a:rPr>
              <a:t>Recuperacao</a:t>
            </a:r>
            <a:r>
              <a:rPr lang="pt-BR" altLang="en-US" sz="2200" dirty="0">
                <a:latin typeface="Calibri Light" panose="020F0302020204030204" pitchFamily="34" charset="0"/>
              </a:rPr>
              <a:t> de </a:t>
            </a:r>
            <a:r>
              <a:rPr lang="pt-BR" altLang="en-US" sz="2200" dirty="0" err="1">
                <a:latin typeface="Calibri Light" panose="020F0302020204030204" pitchFamily="34" charset="0"/>
              </a:rPr>
              <a:t>veiculos</a:t>
            </a:r>
            <a:r>
              <a:rPr lang="pt-BR" altLang="en-US" sz="2200" dirty="0">
                <a:latin typeface="Calibri Light" panose="020F0302020204030204" pitchFamily="34" charset="0"/>
              </a:rPr>
              <a:t>]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Ano: </a:t>
            </a:r>
            <a:r>
              <a:rPr lang="pt-BR" altLang="en-US" sz="2200" dirty="0" err="1">
                <a:latin typeface="Calibri Light" panose="020F0302020204030204" pitchFamily="34" charset="0"/>
              </a:rPr>
              <a:t>tbPeriodo</a:t>
            </a:r>
            <a:r>
              <a:rPr lang="pt-BR" altLang="en-US" sz="2200" dirty="0">
                <a:latin typeface="Calibri Light" panose="020F0302020204030204" pitchFamily="34" charset="0"/>
              </a:rPr>
              <a:t>[data]</a:t>
            </a:r>
          </a:p>
          <a:p>
            <a:pPr lvl="1" indent="0" algn="just">
              <a:spcBef>
                <a:spcPct val="0"/>
              </a:spcBef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Dúvidas? Fale comigo!</a:t>
            </a:r>
          </a:p>
        </p:txBody>
      </p:sp>
    </p:spTree>
    <p:extLst>
      <p:ext uri="{BB962C8B-B14F-4D97-AF65-F5344CB8AC3E}">
        <p14:creationId xmlns:p14="http://schemas.microsoft.com/office/powerpoint/2010/main" val="425162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Referências</a:t>
            </a:r>
          </a:p>
        </p:txBody>
      </p:sp>
      <p:sp>
        <p:nvSpPr>
          <p:cNvPr id="3" name="Espaço Reservado para Conteúdo 13"/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pt-BR" altLang="en-US" sz="1400" b="0" dirty="0"/>
              <a:t>HUFF, </a:t>
            </a:r>
            <a:r>
              <a:rPr lang="pt-BR" altLang="en-US" sz="1400" b="0" dirty="0" err="1"/>
              <a:t>Darrell</a:t>
            </a:r>
            <a:r>
              <a:rPr lang="pt-BR" altLang="en-US" sz="1400" b="0" dirty="0"/>
              <a:t>. Como mentir com estatística. Editora </a:t>
            </a:r>
            <a:r>
              <a:rPr lang="pt-BR" altLang="en-US" sz="1400" b="0" dirty="0" err="1"/>
              <a:t>Intrinseca</a:t>
            </a:r>
            <a:r>
              <a:rPr lang="pt-BR" altLang="en-US" sz="1400" b="0" dirty="0"/>
              <a:t>, 2016.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pt-BR" altLang="en-US" sz="1400" b="0" dirty="0"/>
              <a:t>KNAFLIC, Cole </a:t>
            </a:r>
            <a:r>
              <a:rPr lang="pt-BR" altLang="en-US" sz="1400" b="0" dirty="0" err="1"/>
              <a:t>Nussbaumer</a:t>
            </a:r>
            <a:r>
              <a:rPr lang="pt-BR" altLang="en-US" sz="1400" b="0" dirty="0"/>
              <a:t>. </a:t>
            </a:r>
            <a:r>
              <a:rPr lang="pt-BR" altLang="en-US" sz="1400" b="0" dirty="0" err="1"/>
              <a:t>Storytelling</a:t>
            </a:r>
            <a:r>
              <a:rPr lang="pt-BR" altLang="en-US" sz="1400" b="0" dirty="0"/>
              <a:t> com dados: um guia sobre visualização de dados para profissionais de negócios. Alta Books, 2019.</a:t>
            </a:r>
          </a:p>
        </p:txBody>
      </p:sp>
    </p:spTree>
    <p:extLst>
      <p:ext uri="{BB962C8B-B14F-4D97-AF65-F5344CB8AC3E}">
        <p14:creationId xmlns:p14="http://schemas.microsoft.com/office/powerpoint/2010/main" val="254786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2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3: Visualização de dados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1800" dirty="0">
                <a:latin typeface="Calibri Light" panose="020F0302020204030204" pitchFamily="34" charset="0"/>
              </a:rPr>
              <a:t>A pessoa que chefia a Polícia Civil do Estado do RJ entrou em contato com você e mencionou que está precisando analisar dados relacionados a roubo e furto de veículos e compartilhar com os profissionais da Delegacia de Roubos e Furtos de Automóveis, de modo que seja possível verificar se há a necessidade de realizar um plano de ação para combater esses tipos de ocorrências.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18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1800" dirty="0">
                <a:latin typeface="Calibri Light" panose="020F0302020204030204" pitchFamily="34" charset="0"/>
              </a:rPr>
              <a:t>Sendo assim, te disse que será necessário analisar um ranking pelos Batalhões de Polícia Militar, através da quantidade total dessas ocorrências somadas, bem como a evolução através do anos, considerando TODOS os anos que estão registrados.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18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1800" dirty="0">
                <a:latin typeface="Calibri Light" panose="020F0302020204030204" pitchFamily="34" charset="0"/>
              </a:rPr>
              <a:t>A partir do cenário acima:</a:t>
            </a:r>
          </a:p>
          <a:p>
            <a:pPr marL="457200" indent="-457200" algn="just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1800" dirty="0">
                <a:latin typeface="Calibri Light" panose="020F0302020204030204" pitchFamily="34" charset="0"/>
              </a:rPr>
              <a:t>Identifique: Pra quem? Quais as perguntas que precisam de resposta? Por que?</a:t>
            </a:r>
          </a:p>
          <a:p>
            <a:pPr marL="457200" indent="-457200" algn="just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1800" dirty="0">
                <a:latin typeface="Calibri Light" panose="020F0302020204030204" pitchFamily="34" charset="0"/>
              </a:rPr>
              <a:t>Desenvolva as visualizações de dados que atenderão ao cenário, para isso será necessário realizar o download em: </a:t>
            </a:r>
            <a:r>
              <a:rPr lang="pt-BR" altLang="en-US" sz="1800" dirty="0">
                <a:latin typeface="Calibri Light" panose="020F0302020204030204" pitchFamily="34" charset="0"/>
                <a:hlinkClick r:id="rId2"/>
              </a:rPr>
              <a:t>https://github.com/claudiobonel/visualizacao-de-dados-fbuni2022.2/blob/main/Aula01/VisualizacaoDados.pbix</a:t>
            </a:r>
            <a:endParaRPr lang="pt-BR" altLang="en-US" sz="1800" dirty="0">
              <a:latin typeface="Calibri Light" panose="020F0302020204030204" pitchFamily="34" charset="0"/>
            </a:endParaRPr>
          </a:p>
          <a:p>
            <a:pPr marL="514350" indent="-514350" algn="just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1800" dirty="0">
                <a:latin typeface="Calibri Light" panose="020F0302020204030204" pitchFamily="34" charset="0"/>
              </a:rPr>
              <a:t>Dicas: 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1800" dirty="0">
                <a:latin typeface="Calibri Light" panose="020F0302020204030204" pitchFamily="34" charset="0"/>
              </a:rPr>
              <a:t>Roubos e Furtos de veículos: </a:t>
            </a:r>
            <a:r>
              <a:rPr lang="pt-BR" altLang="en-US" sz="1800" dirty="0" err="1">
                <a:latin typeface="Calibri Light" panose="020F0302020204030204" pitchFamily="34" charset="0"/>
              </a:rPr>
              <a:t>tbOcorrencias</a:t>
            </a:r>
            <a:r>
              <a:rPr lang="pt-BR" altLang="en-US" sz="1800" dirty="0">
                <a:latin typeface="Calibri Light" panose="020F0302020204030204" pitchFamily="34" charset="0"/>
              </a:rPr>
              <a:t>[</a:t>
            </a:r>
            <a:r>
              <a:rPr lang="pt-BR" altLang="en-US" sz="1800" dirty="0" err="1">
                <a:latin typeface="Calibri Light" panose="020F0302020204030204" pitchFamily="34" charset="0"/>
              </a:rPr>
              <a:t>Qtde</a:t>
            </a:r>
            <a:r>
              <a:rPr lang="pt-BR" altLang="en-US" sz="1800" dirty="0">
                <a:latin typeface="Calibri Light" panose="020F0302020204030204" pitchFamily="34" charset="0"/>
              </a:rPr>
              <a:t> Roubo + Furtos de veículos]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1800" dirty="0">
                <a:latin typeface="Calibri Light" panose="020F0302020204030204" pitchFamily="34" charset="0"/>
              </a:rPr>
              <a:t>BPM: </a:t>
            </a:r>
            <a:r>
              <a:rPr lang="pt-BR" altLang="en-US" sz="1800" dirty="0" err="1">
                <a:latin typeface="Calibri Light" panose="020F0302020204030204" pitchFamily="34" charset="0"/>
              </a:rPr>
              <a:t>tbBPM</a:t>
            </a:r>
            <a:r>
              <a:rPr lang="pt-BR" altLang="en-US" sz="1800" dirty="0">
                <a:latin typeface="Calibri Light" panose="020F0302020204030204" pitchFamily="34" charset="0"/>
              </a:rPr>
              <a:t>[NM_BPM]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1800" dirty="0">
                <a:latin typeface="Calibri Light" panose="020F0302020204030204" pitchFamily="34" charset="0"/>
              </a:rPr>
              <a:t>Anos: </a:t>
            </a:r>
            <a:r>
              <a:rPr lang="pt-BR" altLang="en-US" sz="1800" dirty="0" err="1">
                <a:latin typeface="Calibri Light" panose="020F0302020204030204" pitchFamily="34" charset="0"/>
              </a:rPr>
              <a:t>tbPeriodo</a:t>
            </a:r>
            <a:r>
              <a:rPr lang="pt-BR" altLang="en-US" sz="1800" dirty="0">
                <a:latin typeface="Calibri Light" panose="020F0302020204030204" pitchFamily="34" charset="0"/>
              </a:rPr>
              <a:t>[Data]</a:t>
            </a:r>
          </a:p>
          <a:p>
            <a:pPr lvl="1" indent="0" algn="just">
              <a:spcBef>
                <a:spcPct val="0"/>
              </a:spcBef>
              <a:buNone/>
            </a:pPr>
            <a:endParaRPr lang="pt-BR" altLang="en-US" sz="14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None/>
            </a:pPr>
            <a:r>
              <a:rPr lang="pt-BR" altLang="en-US" sz="1800" dirty="0">
                <a:latin typeface="Calibri Light" panose="020F0302020204030204" pitchFamily="34" charset="0"/>
              </a:rPr>
              <a:t>Dúvidas? Fale comigo!</a:t>
            </a:r>
          </a:p>
        </p:txBody>
      </p:sp>
    </p:spTree>
    <p:extLst>
      <p:ext uri="{BB962C8B-B14F-4D97-AF65-F5344CB8AC3E}">
        <p14:creationId xmlns:p14="http://schemas.microsoft.com/office/powerpoint/2010/main" val="30452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Debate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Espaço Reservado para Conteúdo 13"/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buNone/>
            </a:pPr>
            <a:endParaRPr lang="pt-BR" altLang="en-US" sz="4400" b="0" dirty="0"/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pt-BR" altLang="en-US" sz="4400" b="0" dirty="0"/>
              <a:t>Saturação E </a:t>
            </a:r>
            <a:r>
              <a:rPr lang="pt-BR" altLang="en-US" sz="4400" b="0" dirty="0" err="1"/>
              <a:t>Dessaturação</a:t>
            </a:r>
            <a:endParaRPr lang="en-US" altLang="en-US" sz="4400" b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7910BE-500F-F0ED-389F-16C1B88E8645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altLang="en-US" sz="1200" b="0" dirty="0"/>
              <a:t>KNAFLIC</a:t>
            </a:r>
            <a:r>
              <a:rPr lang="en-US" altLang="en-US" sz="1200" b="0" dirty="0"/>
              <a:t>, p. 67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4095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4: Saturação e </a:t>
            </a:r>
            <a:r>
              <a:rPr lang="pt-BR" b="1" dirty="0" err="1"/>
              <a:t>dessaturação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Você foi convidado/a para 2 consultorias, onde deverá apresentar um ranking de ocorrências, pela quantidade total de registros.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marL="285750" indent="-2857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No primeira, você deverá escrever um artigo que será compartilhado no site da Polícia Militar.</a:t>
            </a:r>
          </a:p>
          <a:p>
            <a:pPr marL="285750" indent="-2857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No segunda, você fará uma apresentação desta visualização na reunião do conselho comunitário, para população civil que frequenta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A partir do exposto acima: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marL="342900" indent="-342900" algn="just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200" dirty="0">
                <a:latin typeface="Calibri Light" panose="020F0302020204030204" pitchFamily="34" charset="0"/>
              </a:rPr>
              <a:t>Desenvolva as visualizações de dados, aplicando as técnicas de saturação para cada serviço.</a:t>
            </a:r>
          </a:p>
          <a:p>
            <a:pPr marL="514350" indent="-514350" algn="just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200" dirty="0">
                <a:latin typeface="Calibri Light" panose="020F0302020204030204" pitchFamily="34" charset="0"/>
              </a:rPr>
              <a:t>Dicas: 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Ocorrências: </a:t>
            </a:r>
            <a:r>
              <a:rPr lang="pt-BR" altLang="en-US" sz="2200" dirty="0" err="1">
                <a:latin typeface="Calibri Light" panose="020F0302020204030204" pitchFamily="34" charset="0"/>
              </a:rPr>
              <a:t>tbOcorrencias</a:t>
            </a:r>
            <a:r>
              <a:rPr lang="pt-BR" altLang="en-US" sz="2200" dirty="0">
                <a:latin typeface="Calibri Light" panose="020F0302020204030204" pitchFamily="34" charset="0"/>
              </a:rPr>
              <a:t>[</a:t>
            </a:r>
            <a:r>
              <a:rPr lang="pt-BR" altLang="en-US" sz="2200" dirty="0" err="1">
                <a:latin typeface="Calibri Light" panose="020F0302020204030204" pitchFamily="34" charset="0"/>
              </a:rPr>
              <a:t>ocorrencia</a:t>
            </a:r>
            <a:r>
              <a:rPr lang="pt-BR" altLang="en-US" sz="2200" dirty="0">
                <a:latin typeface="Calibri Light" panose="020F0302020204030204" pitchFamily="34" charset="0"/>
              </a:rPr>
              <a:t>]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Quantidade total de registros: </a:t>
            </a:r>
            <a:r>
              <a:rPr lang="pt-BR" altLang="en-US" sz="2200" dirty="0" err="1">
                <a:latin typeface="Calibri Light" panose="020F0302020204030204" pitchFamily="34" charset="0"/>
              </a:rPr>
              <a:t>tbOcorrencias</a:t>
            </a:r>
            <a:r>
              <a:rPr lang="pt-BR" altLang="en-US" sz="2200" dirty="0">
                <a:latin typeface="Calibri Light" panose="020F0302020204030204" pitchFamily="34" charset="0"/>
              </a:rPr>
              <a:t>[</a:t>
            </a:r>
            <a:r>
              <a:rPr lang="pt-BR" altLang="en-US" sz="2200" dirty="0" err="1">
                <a:latin typeface="Calibri Light" panose="020F0302020204030204" pitchFamily="34" charset="0"/>
              </a:rPr>
              <a:t>qtde</a:t>
            </a:r>
            <a:r>
              <a:rPr lang="pt-BR" altLang="en-US" sz="2200" dirty="0">
                <a:latin typeface="Calibri Light" panose="020F0302020204030204" pitchFamily="34" charset="0"/>
              </a:rPr>
              <a:t>]</a:t>
            </a:r>
          </a:p>
          <a:p>
            <a:pPr lvl="1" indent="0" algn="just">
              <a:spcBef>
                <a:spcPct val="0"/>
              </a:spcBef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Dúvidas? Fale comigo!</a:t>
            </a:r>
          </a:p>
        </p:txBody>
      </p:sp>
    </p:spTree>
    <p:extLst>
      <p:ext uri="{BB962C8B-B14F-4D97-AF65-F5344CB8AC3E}">
        <p14:creationId xmlns:p14="http://schemas.microsoft.com/office/powerpoint/2010/main" val="95645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Foque a atenção</a:t>
            </a:r>
            <a:endParaRPr lang="pt-BR" b="1" dirty="0">
              <a:solidFill>
                <a:schemeClr val="bg2"/>
              </a:solidFill>
            </a:endParaRPr>
          </a:p>
        </p:txBody>
      </p:sp>
      <p:pic>
        <p:nvPicPr>
          <p:cNvPr id="4" name="Imagem 1">
            <a:extLst>
              <a:ext uri="{FF2B5EF4-FFF2-40B4-BE49-F238E27FC236}">
                <a16:creationId xmlns:a16="http://schemas.microsoft.com/office/drawing/2014/main" id="{5F025005-BD21-EBC9-A7CE-6C519F73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23" y="2288551"/>
            <a:ext cx="8084429" cy="334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73AE089-3E13-D6BA-70BF-69143E20AF70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altLang="en-US" sz="1200" b="0" dirty="0"/>
              <a:t>KNAFLIC</a:t>
            </a:r>
            <a:r>
              <a:rPr lang="en-US" altLang="en-US" sz="1200" b="0" dirty="0"/>
              <a:t>, p. 91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826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406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000" dirty="0">
                <a:latin typeface="Calibri Light" panose="020F0302020204030204" pitchFamily="34" charset="0"/>
              </a:rPr>
              <a:t>Gráfico de linhas e barras, em geral, são os queridinhos da manipulação dos dados, por conta de serem os tipos mais simples da se ilustrar a estatística e fáceis de serem lidos.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000" dirty="0">
                <a:latin typeface="Calibri Light" panose="020F0302020204030204" pitchFamily="34" charset="0"/>
              </a:rPr>
              <a:t>Importante destacar que a manipulação é gráfica e não estatística. Os números sempre serão os mesmos, porém a forma como você os visualiza é o PRIMEIRO impacto na sua tomada de decisão.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000" dirty="0">
                <a:latin typeface="Calibri Light" panose="020F0302020204030204" pitchFamily="34" charset="0"/>
              </a:rPr>
              <a:t>Em geral, manipula-se o intervalo dos eixos.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</a:pPr>
            <a:r>
              <a:rPr lang="pt-BR" altLang="en-US" sz="2000" dirty="0">
                <a:latin typeface="Calibri Light" panose="020F0302020204030204" pitchFamily="34" charset="0"/>
              </a:rPr>
              <a:t>Ainda NÃO há uma lei que proíba a manipulação visual, portanto é necessário denunciarmos, pois já existe um entendimento jurídico sobre essa manipulação visual.</a:t>
            </a: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0"/>
              </a:spcBef>
            </a:pPr>
            <a:endParaRPr lang="pt-BR" altLang="en-US" sz="2000" dirty="0">
              <a:latin typeface="Calibri Light" panose="020F030202020403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2F6527-85BA-8AB8-B2CF-02606A5F1783}"/>
              </a:ext>
            </a:extLst>
          </p:cNvPr>
          <p:cNvSpPr txBox="1">
            <a:spLocks/>
          </p:cNvSpPr>
          <p:nvPr/>
        </p:nvSpPr>
        <p:spPr bwMode="black">
          <a:xfrm>
            <a:off x="3095708" y="254308"/>
            <a:ext cx="909629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Foque a atenção – Manipulando a estatística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BF1D4E-DE4C-0EFA-A7DA-38B346F97C5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altLang="en-US" sz="1200" b="0" dirty="0"/>
              <a:t>HUFF</a:t>
            </a:r>
            <a:r>
              <a:rPr lang="en-US" altLang="en-US" sz="1200" b="0" dirty="0"/>
              <a:t>, p. 60-61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4486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4648715" y="1915303"/>
            <a:ext cx="7138307" cy="406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en-US" sz="1600" dirty="0">
                <a:latin typeface="Calibri Light" panose="020F0302020204030204" pitchFamily="34" charset="0"/>
              </a:rPr>
              <a:t>Em 1938, um redator da </a:t>
            </a:r>
            <a:r>
              <a:rPr lang="pt-BR" altLang="en-US" sz="1600" dirty="0" err="1">
                <a:latin typeface="Calibri Light" panose="020F0302020204030204" pitchFamily="34" charset="0"/>
              </a:rPr>
              <a:t>Dun’s</a:t>
            </a:r>
            <a:r>
              <a:rPr lang="pt-BR" altLang="en-US" sz="1600" dirty="0">
                <a:latin typeface="Calibri Light" panose="020F0302020204030204" pitchFamily="34" charset="0"/>
              </a:rPr>
              <a:t> Review reproduziu o gráfico de um anúncio que defendia a propaganda em Washington, com um argumento belamente exposto no título: FOLHA DE PAGAMENTO DO GOVERNO AUMENTA! A frase continha um ponto de exclamação, mas não os números que ela representava. O que mostravam era um aumento de 19,5 milhões de dólares para 20,2 milhões de dólares. Contudo, a linha vermelha subia abruptamente da base do gráfico para o topo, fazendo o aumento de 4% parecer superior a 400%. Ao lado, a revista dava sua própria versão em gráfico dos mesmos números — uma linha vermelha honesta que subia apenas 4%, sob o seguinte título: FOLHA DE PAGAMENTO DO GOVERNO ESTÁVEL!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2F6527-85BA-8AB8-B2CF-02606A5F1783}"/>
              </a:ext>
            </a:extLst>
          </p:cNvPr>
          <p:cNvSpPr txBox="1">
            <a:spLocks/>
          </p:cNvSpPr>
          <p:nvPr/>
        </p:nvSpPr>
        <p:spPr bwMode="black">
          <a:xfrm>
            <a:off x="3095708" y="254308"/>
            <a:ext cx="909629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Foque a atenção – Manipulando a estatística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BF1D4E-DE4C-0EFA-A7DA-38B346F97C5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altLang="en-US" sz="1200" b="0" dirty="0"/>
              <a:t>HUFF</a:t>
            </a:r>
            <a:r>
              <a:rPr lang="en-US" altLang="en-US" sz="1200" b="0" dirty="0"/>
              <a:t>, p. 64</a:t>
            </a:r>
            <a:endParaRPr lang="pt-BR" sz="1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1CE06E-C158-0CB3-2307-AABA3699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2401954"/>
            <a:ext cx="4032895" cy="32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01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Foque a atenção – Manipulando a estatística</a:t>
            </a:r>
            <a:endParaRPr lang="pt-BR" b="1" dirty="0">
              <a:solidFill>
                <a:schemeClr val="bg2"/>
              </a:solidFill>
            </a:endParaRPr>
          </a:p>
        </p:txBody>
      </p:sp>
      <p:pic>
        <p:nvPicPr>
          <p:cNvPr id="5" name="Picture 2" descr="Após críticas, PSDB-SP apaga gráfico que supervalorizava Doria em ...">
            <a:extLst>
              <a:ext uri="{FF2B5EF4-FFF2-40B4-BE49-F238E27FC236}">
                <a16:creationId xmlns:a16="http://schemas.microsoft.com/office/drawing/2014/main" id="{127E7B1E-86D7-4028-A303-92BD0B150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012" y="1638300"/>
            <a:ext cx="4437257" cy="500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63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Foque a atenção – Manipulando a estatística</a:t>
            </a:r>
            <a:endParaRPr lang="pt-BR" b="1" dirty="0">
              <a:solidFill>
                <a:schemeClr val="bg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8B13A4-5A0C-408D-B623-F3FAD1C2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11008"/>
            <a:ext cx="8172826" cy="490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1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S1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TS103462902</Template>
  <TotalTime>0</TotalTime>
  <Words>815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TS103462902</vt:lpstr>
      <vt:lpstr>Apresentação do PowerPoint</vt:lpstr>
      <vt:lpstr>Exercício 3: Visualização de dados</vt:lpstr>
      <vt:lpstr>Debate</vt:lpstr>
      <vt:lpstr>Exercício 4: Saturação e dessaturação</vt:lpstr>
      <vt:lpstr>Foque a atenção</vt:lpstr>
      <vt:lpstr>Apresentação do PowerPoint</vt:lpstr>
      <vt:lpstr>Apresentação do PowerPoint</vt:lpstr>
      <vt:lpstr>Foque a atenção – Manipulando a estatística</vt:lpstr>
      <vt:lpstr>Foque a atenção – Manipulando a estatística</vt:lpstr>
      <vt:lpstr>Foque a atenção – Manipulando a estatística</vt:lpstr>
      <vt:lpstr>Foque a atenção</vt:lpstr>
      <vt:lpstr>Exercício 5: Foco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2014-02-13T18:02:48Z</dcterms:created>
  <dcterms:modified xsi:type="dcterms:W3CDTF">2022-10-22T20:39:20Z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